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38" r:id="rId2"/>
    <p:sldId id="257" r:id="rId3"/>
    <p:sldId id="258" r:id="rId4"/>
    <p:sldId id="259" r:id="rId5"/>
    <p:sldId id="260" r:id="rId6"/>
    <p:sldId id="261" r:id="rId7"/>
    <p:sldId id="270" r:id="rId8"/>
    <p:sldId id="281" r:id="rId9"/>
    <p:sldId id="335" r:id="rId10"/>
    <p:sldId id="282" r:id="rId11"/>
    <p:sldId id="283" r:id="rId12"/>
    <p:sldId id="308" r:id="rId13"/>
    <p:sldId id="337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7" r:id="rId22"/>
    <p:sldId id="319" r:id="rId23"/>
    <p:sldId id="336" r:id="rId24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По данным ФГБУ ДНКЦИБ ФМБА России, СПб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сезон 2016-2017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синусит</c:v>
                </c:pt>
                <c:pt idx="1">
                  <c:v>отит</c:v>
                </c:pt>
                <c:pt idx="2">
                  <c:v>бронхит</c:v>
                </c:pt>
                <c:pt idx="3">
                  <c:v>пневмония</c:v>
                </c:pt>
                <c:pt idx="4">
                  <c:v>энцефал. Реакция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13</c:v>
                </c:pt>
                <c:pt idx="2">
                  <c:v>9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7-4141-BCA2-9048053A00B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сезон 2017-2018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синусит</c:v>
                </c:pt>
                <c:pt idx="1">
                  <c:v>отит</c:v>
                </c:pt>
                <c:pt idx="2">
                  <c:v>бронхит</c:v>
                </c:pt>
                <c:pt idx="3">
                  <c:v>пневмония</c:v>
                </c:pt>
                <c:pt idx="4">
                  <c:v>энцефал. Реакция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</c:v>
                </c:pt>
                <c:pt idx="1">
                  <c:v>18</c:v>
                </c:pt>
                <c:pt idx="2">
                  <c:v>24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57-4141-BCA2-9048053A00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557376"/>
        <c:axId val="79558912"/>
      </c:barChart>
      <c:catAx>
        <c:axId val="7955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558912"/>
        <c:crosses val="autoZero"/>
        <c:auto val="1"/>
        <c:lblAlgn val="ctr"/>
        <c:lblOffset val="100"/>
        <c:noMultiLvlLbl val="0"/>
      </c:catAx>
      <c:valAx>
        <c:axId val="7955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557376"/>
        <c:crosses val="autoZero"/>
        <c:crossBetween val="between"/>
      </c:valAx>
      <c:spPr>
        <a:noFill/>
        <a:ln>
          <a:solidFill>
            <a:schemeClr val="accent1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F762E-4140-4975-8980-6DE64146C39A}" type="datetimeFigureOut">
              <a:rPr lang="ru-RU" smtClean="0"/>
              <a:t>28.09.2018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017F3-B335-438E-96B3-7198BE5CC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515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obileonline.garant.ru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ч. 2 ст. 5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Федерального закона от 17.09.1998 N 157-ФЗ отсутствие профилактических прививок влечет отказ в приеме граждан на работы или отстранение граждан от работ, выполнение которых связано с высоким риском заболевания инфекционными болезнями.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64293-9D31-4967-9C6C-56571EB69E7F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61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76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95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8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11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30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8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03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9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E19A-356B-44D2-9ECC-AF5591DDF660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F0C4F-AC19-4B1C-B4B0-EEA464995B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86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«Специализированная клиническая детская инфекционная больница»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Краснодарского края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080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Грипп и ОРВИ у детей</a:t>
            </a:r>
          </a:p>
          <a:p>
            <a:pPr marL="0" indent="0" algn="ctr">
              <a:buNone/>
            </a:pP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Н.Х.Тхакушинова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д.м.н., главный врач, главный внештатный специалист по инфекционным болезням у детей министерства здравоохранения Краснодарского края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Краснодар, 26.09.2018 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50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Осложнения гриппа у детей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сезон 2016-2017 гг. и 2017-2018 гг.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032155"/>
              </p:ext>
            </p:extLst>
          </p:nvPr>
        </p:nvGraphicFramePr>
        <p:xfrm>
          <a:off x="838201" y="1825625"/>
          <a:ext cx="5314406" cy="341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69290" y="1978925"/>
            <a:ext cx="5022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сезон 2016-2017гг. зарегистрировано 38 случаев летального исхода от гриппа с выделением вируса А(Н3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и В (4 случая).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сезон 2017 -2018 гг. большинство тяжелых случаев были вызваны вирусами гриппа типа В и возникали преимущественно у лиц старше 15 лет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380672"/>
            <a:ext cx="1051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случаев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этилогическая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структура гриппа у детей с летальным исходом в РФ: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2015-2016гг. - 16 человек А(Н1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pdm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2017-2018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гг. - 6 человек: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2016-2017гг. – летальных исходов у детей не было                       грипп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А(Н1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pdm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09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- 3 человека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грипп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А(Н3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1 человек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грипп В - 2 человека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276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Причины летальных исходов от гриппа у детей в РФ по данным анализа медицинской документации в ДНКЦИБ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478426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Причины: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Двусторонняя пневмония, осложненная острым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респираторным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дистресс-синдромом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взрослого типа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ОРДСв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• Отек головного мозга (ОГМ) с дислокацией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ствола,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Менингоэнцефалит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ОГМ,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Кардит с развитием недостаточности кровообращения (НК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• Инфекционно-токсический шок (ИТШ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большинства больных с гриппом 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(H1N1)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pdm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 имелся комплекс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жизнеугрожающих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нарушений ритма сердца.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одного ребенка с гриппом В на фоне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неверифицированного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иммунодефицитного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состояния развился некротический ларинготрахеи</a:t>
            </a:r>
            <a:r>
              <a:rPr lang="ru-RU" dirty="0" smtClean="0"/>
              <a:t>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760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Профилактика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Вакцинация – наиболее эффективная мера профилактики гриппа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2017 г. в России привито наибольшее  количество населения за всю историю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вакцинопрофилактики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гриппа (!)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46,6% от численности населения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67,4 млн человек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том числе &gt;17млн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2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211" y="357167"/>
            <a:ext cx="11430080" cy="59293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17 сентября 1998 г. № 157-ФЗ «Об иммунопрофилактике инфекционных болезней»</a:t>
            </a:r>
          </a:p>
          <a:p>
            <a:pPr marL="0" indent="358775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граждан при осуществлении иммунопрофилактики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Отсутствие профилактических прививок влечет: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для граждан на выезд в страны, пребывание в которых в соответствии с международными медико-санитарными правилами либо международными договорами Российской Федерации требует конкретных профилактических прививок;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временный отказ в приеме граждан в образовательные организации и оздоровительные учреждения в случае возникновения массовых инфекционных заболеваний или при угрозе возникновения эпидемий;</a:t>
            </a: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приеме граждан на работы или отстранение граждан от работ, выполнение которых связано с высоким риском заболевания инфекционными болезнями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Носиков\РАБОЧАЯ ФЛЭШКА\КАРТИНКИ\МЕДИЦ КЛИПАРТ\ВАКЦИНА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4" y="5643578"/>
            <a:ext cx="2518381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 descr="C:\Users\Носиков\РАБОЧАЯ ФЛЭШКА\КАРТИНКИ\человечки\klipart_chelovek_kniga_ogromnyy_chtenie_znanie_19519_2560x1600.jpg"/>
          <p:cNvPicPr>
            <a:picLocks noChangeAspect="1" noChangeArrowheads="1"/>
          </p:cNvPicPr>
          <p:nvPr/>
        </p:nvPicPr>
        <p:blipFill>
          <a:blip r:embed="rId4" cstate="print"/>
          <a:srcRect t="4938" b="12121"/>
          <a:stretch>
            <a:fillRect/>
          </a:stretch>
        </p:blipFill>
        <p:spPr bwMode="auto">
          <a:xfrm>
            <a:off x="9429773" y="5598586"/>
            <a:ext cx="2546411" cy="118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38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198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2011-2015 гг. прививалось: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40 млн человек в год =  ̴ 27% населения страны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расчетным данным, вакцинация снижает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619296"/>
              </p:ext>
            </p:extLst>
          </p:nvPr>
        </p:nvGraphicFramePr>
        <p:xfrm>
          <a:off x="1496423" y="3376246"/>
          <a:ext cx="8128000" cy="190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295726767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2165461230"/>
                    </a:ext>
                  </a:extLst>
                </a:gridCol>
              </a:tblGrid>
              <a:tr h="12247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Вероятность заболеть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гриппом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Вероятность тяжелого течения гриппа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6103681"/>
                  </a:ext>
                </a:extLst>
              </a:tr>
              <a:tr h="680431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 2,7 раза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 11,2 раза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1978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3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 рекомендует ежегодную вакцинацию, прежде всего, лиц из групп высокого риска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в возрасте от 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5 лет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Беременные в любом периоде беременности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Пожилые люди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 с хроническими заболеваниями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Работники здравоохранения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Контингенты, подлежащие иммунизации против  гриппа по Национальному календарю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прививок в РФ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6 месяцев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1-11 классов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Обучающиеся в высших и средних учебных заведениях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Работники медицинских и образовательных учреждений транспорте, коммунальной сферы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 старше 60 лет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Беременные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подлежащие призыву на военную службу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 с хроническими заболеваниями, в том числе заболеваниями легких, сердечно-сосудистыми заболеваниями, метаболическими нарушениями и ожирением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8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Антигенная характеристика вирусов гриппа в 2017-2018 гг.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Антигенно охарактеризовано 710 вирусов гриппа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242 вируса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A(H1N1)pdm09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52 вируса гриппа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A(H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вирусы гриппа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A(H1N1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pdm0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 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A(H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близкородственны штаммам А/Мичиган/45/2015 и А/Гонконг/4801/2014, включенным в состав гриппозных вакцин в 2017-2018гг.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316 вирусов гриппа типа 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 вирусов гриппа типа В отнесены к линии Виктория и были близко родственными0+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референс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-штамму В/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Брисбен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/60/2008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305 штаммов гриппа типа В относились к линии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Ямагата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были подобны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референс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-штамму В/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Пхукет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/3073/2013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Прошедший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эпидсезон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характеризовался ко-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иркуляцией гриппа В двух     линий, что привело к резкому росту заболеваемости и госпитализации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90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Предварительный прогноз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предстоящей эпидемии 2018- 2019гг.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503623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Ожидается развитие эпидемии средней интенсивности с участием всех трех возбудителей сезонных эпидемий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A(H1N1) pdm0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A(H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Предполагается, что в дополнение к вирусам гриппа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Ямагатской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линии, которые доминировали в прошлом сезоне, возможна циркуляция вирусов гриппа В Викторианской линии (отличного от вакцинного штамма прошлого года).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 носит предварительный характер и будет уточнен по итогам анализа возбудителей гриппа эпидемического сезона в Южном полушарии в конце сентября 2018г., а также по результатам антигенной характеристики первых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изолятов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России сезона 2018-2019гг.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Рекомендации ВОЗ по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штаммовому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составу вакцин на сезон 2018-2019гг. для Северного полушария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1454" y="1825625"/>
            <a:ext cx="10272346" cy="43513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A/Michigan/45/2015 (H1N1)pdm09-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подобный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A/Singapore/INFIMH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-16-0019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H3N2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)-подобный*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B/Colorado/06/2017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-подобный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Victoria lineage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)*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квадривалентных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вакцин дополнительно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B/Phuket/3073/2013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Yamagata lineage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состав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тривалентной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вакцины включен вирус Викторианской разновидности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993531" y="1969477"/>
            <a:ext cx="175846" cy="1169377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659423" y="1890346"/>
            <a:ext cx="263769" cy="2426677"/>
          </a:xfrm>
          <a:prstGeom prst="lef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2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10-15% населения Земли ежегодно болеют гриппом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3-5 млн случаев тяжелого течения заболевания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250-500 тыс. летальных исходов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27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Безопасность вакцины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оценки безопасности вакцин включает 5 уровней контроля: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1.Испытания новых вакцин разработчиком и национальным органом контроля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2.Контроль вакцин на производстве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3.Сертификация серий вакцин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4.Инспектирование предприятий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5.Госконтроль соответствия качества вакцин на местах их применения</a:t>
            </a:r>
          </a:p>
          <a:p>
            <a:pPr marL="0" indent="0">
              <a:buNone/>
            </a:pPr>
            <a:r>
              <a:rPr lang="ru-RU" sz="1900" dirty="0" smtClean="0"/>
              <a:t>(соблюдение правил хранения, транспортирования и применения вакцин)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164728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3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Порядок подготовки гриппозных вакцин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</a:t>
            </a: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Конец февраля-начало марта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Объявление штаммов для включения в состав гриппозных вакцин для северного полушария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3354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Российской Федерации</a:t>
            </a:r>
          </a:p>
          <a:p>
            <a:pPr marL="0" indent="0"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Апрель-июль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Производство вакцин, проведение контроля качества на всех этапах производства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Длительность процесса –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4-5 месяцев</a:t>
            </a:r>
          </a:p>
          <a:p>
            <a:pPr marL="0" indent="0"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К августу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вакцины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реактогенность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иммуногенно</a:t>
            </a:r>
            <a:r>
              <a:rPr lang="ru-RU" dirty="0" smtClean="0"/>
              <a:t>сть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8262" y="5161085"/>
            <a:ext cx="11895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В период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с сентября по ноябрь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массовая вакцинация населения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4794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Квадривалентная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вакцина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против гриппа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5739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производств в мире: Германия, Франция, США, Канада, Австралия, Новая Зеландия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Живая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(Q/LAIV)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инактивированная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(I/QIV)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Россия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квадривалентная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инактивированная вакцина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53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9423"/>
            <a:ext cx="10515600" cy="55175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8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Грипп и ОРВИ в России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90% в структуре инфекционной заболеваемости.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2017г. – 31 876 882 случаев ОРВИ и гриппа в РФ, что составило 34,9 случаев гриппа на 100 тыс. населения.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2016 г.- 60,5 на 100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тыс.населения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ОРВИ и грипп приходится 82% от всего экономического ущерба.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«Пандемический грипп»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505030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Пандемия гриппа – глобальная эпидемия, вызванная новым вирусом гриппа, против которого в человеческой популяции нет исходного иммунитета или он весьма низок.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Возникновение пандемий гриппа невозможно прогнозировать (НАДЗОР!)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легких до тяжелых форм заболевания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Тяжелые формы возникают в определенных группах риска, которые могут совпадать с аналогичными группами риска в отношении тяжелых форм сезонного гриппа.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здоровых лиц, не входящих в группы риска, во время пандемии чаще возникают более тяжелые формы заболевания по сравнению с сезонным гриппом.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Последняя пандемия в 2009 г.: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-вызвана вирусом гриппа А(Н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1N1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 100 000 до 400 000 случаев  смерти только за первый год.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5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Клинические особенности пандемического гриппа А (H1N1)pdm09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Поражение всех возрастных групп населения;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Быстрое поражение нижних дыхательных путей с развитием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альвеолита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бронхиолита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тяжелой вирусной пневмонии, ОРДС и геморрагического отека легких;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Поражение ЖКТ в виде тошноты, рвоты и жидкого стула в дебюте заболевания;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Поражение микроциркуляторного русла с развитием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микротромбозов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связанных с ним осложнений;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Особая тяжесть течения и возможность крайне серьезного прогноза у пациентов из «группы риска»;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Преимущественное поражение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невакцинированных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пациентов.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71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Клинические проявления пандемического гриппа A(H1N1)pdm09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9659"/>
              </p:ext>
            </p:extLst>
          </p:nvPr>
        </p:nvGraphicFramePr>
        <p:xfrm>
          <a:off x="956603" y="1899138"/>
          <a:ext cx="1026439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097">
                  <a:extLst>
                    <a:ext uri="{9D8B030D-6E8A-4147-A177-3AD203B41FA5}">
                      <a16:colId xmlns:a16="http://schemas.microsoft.com/office/drawing/2014/main" xmlns="" val="1288792334"/>
                    </a:ext>
                  </a:extLst>
                </a:gridCol>
                <a:gridCol w="7992294">
                  <a:extLst>
                    <a:ext uri="{9D8B030D-6E8A-4147-A177-3AD203B41FA5}">
                      <a16:colId xmlns:a16="http://schemas.microsoft.com/office/drawing/2014/main" xmlns="" val="1245191794"/>
                    </a:ext>
                  </a:extLst>
                </a:gridCol>
              </a:tblGrid>
              <a:tr h="14005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Интоксикационный синдром: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температуры тела (82%)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Слабость (59%) 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Боли в мышцах, ломота в суставах (48%) 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Головная боль (47%) 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6460985"/>
                  </a:ext>
                </a:extLst>
              </a:tr>
              <a:tr h="2450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Катарально-респираторный синдром: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Кашель (98%) 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Одышка (51%)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 в горле (50%) 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Фарингит (39%) 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Насморк (33%) 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Рентгенологические находки: мультифокальные изменения (27%),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унифокальные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изменения (18%), без патологических изменений 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(50%), плевральный выпот (4%)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4084562"/>
                  </a:ext>
                </a:extLst>
              </a:tr>
              <a:tr h="8753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Поражение ЖКТ: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Тошнота, рвота (18%)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Диарея (13%) 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079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52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6570"/>
            <a:ext cx="10515600" cy="4471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Осложнения гриппа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314814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наиболее опасных и распространенных осложнений можно выделить: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Бронхит;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Синусит или гайморит;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Отит;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Пневмония;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Миозит;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Энцефалит;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Миокардит;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Менингит;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Недостаточность сердечной мышцы;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Пиелонефрит;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Перикардит;</a:t>
            </a:r>
          </a:p>
          <a:p>
            <a:pPr fontAlgn="base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Гломерулонефрит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 больных с наличием хронических форм недугов часто происходят рецидивы в процессе поражения гриппом или после его устранения.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71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35049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Факторы риска тяжелой степени тяжести и неблагоприятных исходов гриппа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4228"/>
            <a:ext cx="10515600" cy="521911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Пневмотропный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вирус гриппа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A(H1N1) pdm09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вакцинации в данный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эпидсезон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Позднее обращение за медицинской помощью и отсутствие противовирусной терапии в первые 3 суток болезни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 младше 2 или старше 65 лет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Беременность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препаратов ацетилсалициловой кислоты (аспирина)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Неблагоприятный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преморбидный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фон: -метаболический синдром (ожирение, сахарный диабет)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-заболевания сердца и сосудов </a:t>
            </a:r>
            <a:r>
              <a:rPr lang="ru-RU" dirty="0" smtClean="0"/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воспалительная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кардиомиопатия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миокардит в анамнезе, пороки сердца или миокардит в анамнезе, пороки сердца, ишемическая болезнь сердца, гипертоническая болезнь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Заболевания дыхательной системы- пороки развития, бронхолегочная дисплазия, ХОБЛ, бронхиальная астма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Иммунодефицитные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состояния, включая ВИЧ-инфекцию.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31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355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Летальные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исходы от гриппа в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1009"/>
            <a:ext cx="10515600" cy="513595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2006 г. – 309 человек.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2009 г. – 622 человека.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Летальные исходы наблюдались чаще при гриппе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A(H1N1) pdm09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Дополнительная смертность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сердечно-сосудистые+заболевания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легких – 870 на 100 000 населения,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сердечно-сосудистые+сахарный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диабет – 481 на 100 000 населения.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Смертность среди здоровых взрослых без соматической патологии 2 на 100 000 населения.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1399</Words>
  <Application>Microsoft Office PowerPoint</Application>
  <PresentationFormat>Произвольный</PresentationFormat>
  <Paragraphs>196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ГБУЗ «Специализированная клиническая детская инфекционная больница»  министерства здравоохранения Краснодарского края</vt:lpstr>
      <vt:lpstr>ВОЗ</vt:lpstr>
      <vt:lpstr>Грипп и ОРВИ в России</vt:lpstr>
      <vt:lpstr>«Пандемический грипп»</vt:lpstr>
      <vt:lpstr>Клинические особенности пандемического гриппа А (H1N1)pdm09</vt:lpstr>
      <vt:lpstr>Клинические проявления пандемического гриппа A(H1N1)pdm09</vt:lpstr>
      <vt:lpstr> Осложнения гриппа </vt:lpstr>
      <vt:lpstr>Факторы риска тяжелой степени тяжести и неблагоприятных исходов гриппа</vt:lpstr>
      <vt:lpstr>Летальные исходы от гриппа в РФ</vt:lpstr>
      <vt:lpstr>Осложнения гриппа у детей  в сезон 2016-2017 гг. и 2017-2018 гг.</vt:lpstr>
      <vt:lpstr>Причины летальных исходов от гриппа у детей в РФ по данным анализа медицинской документации в ДНКЦИБ</vt:lpstr>
      <vt:lpstr>Профилактика</vt:lpstr>
      <vt:lpstr>Презентация PowerPoint</vt:lpstr>
      <vt:lpstr>В 2011-2015 гг. прививалось: </vt:lpstr>
      <vt:lpstr>ВОЗ рекомендует ежегодную вакцинацию, прежде всего, лиц из групп высокого риска</vt:lpstr>
      <vt:lpstr>Контингенты, подлежащие иммунизации против  гриппа по Национальному календарю  прививок в РФ</vt:lpstr>
      <vt:lpstr>Антигенная характеристика вирусов гриппа в 2017-2018 гг.</vt:lpstr>
      <vt:lpstr>Предварительный прогноз  предстоящей эпидемии 2018- 2019гг.</vt:lpstr>
      <vt:lpstr>Рекомендации ВОЗ по штаммовому составу вакцин на сезон 2018-2019гг. для Северного полушария</vt:lpstr>
      <vt:lpstr>Безопасность вакцины</vt:lpstr>
      <vt:lpstr>Порядок подготовки гриппозных вакцин</vt:lpstr>
      <vt:lpstr>Квадривалентная вакцина  против гриппа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ГРИПП В МИРЕ</dc:title>
  <dc:creator>Наталья Погорелова</dc:creator>
  <cp:lastModifiedBy>User</cp:lastModifiedBy>
  <cp:revision>108</cp:revision>
  <cp:lastPrinted>2018-09-25T11:10:41Z</cp:lastPrinted>
  <dcterms:created xsi:type="dcterms:W3CDTF">2018-09-18T06:15:34Z</dcterms:created>
  <dcterms:modified xsi:type="dcterms:W3CDTF">2018-09-28T11:33:09Z</dcterms:modified>
</cp:coreProperties>
</file>